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24"/>
  </p:notesMasterIdLst>
  <p:sldIdLst>
    <p:sldId id="256" r:id="rId2"/>
    <p:sldId id="257" r:id="rId3"/>
    <p:sldId id="294" r:id="rId4"/>
    <p:sldId id="280" r:id="rId5"/>
    <p:sldId id="291" r:id="rId6"/>
    <p:sldId id="260" r:id="rId7"/>
    <p:sldId id="295" r:id="rId8"/>
    <p:sldId id="264" r:id="rId9"/>
    <p:sldId id="296" r:id="rId10"/>
    <p:sldId id="297" r:id="rId11"/>
    <p:sldId id="298" r:id="rId12"/>
    <p:sldId id="299" r:id="rId13"/>
    <p:sldId id="300" r:id="rId14"/>
    <p:sldId id="301" r:id="rId15"/>
    <p:sldId id="303" r:id="rId16"/>
    <p:sldId id="302" r:id="rId17"/>
    <p:sldId id="304" r:id="rId18"/>
    <p:sldId id="306" r:id="rId19"/>
    <p:sldId id="307" r:id="rId20"/>
    <p:sldId id="308" r:id="rId21"/>
    <p:sldId id="309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/>
    <p:restoredTop sz="94599"/>
  </p:normalViewPr>
  <p:slideViewPr>
    <p:cSldViewPr snapToGrid="0" snapToObjects="1"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6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Spreadsheets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Lesson 1: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Introduction to Spreadsheets</a:t>
            </a: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968" y="1702129"/>
            <a:ext cx="5510821" cy="4683666"/>
          </a:xfrm>
        </p:spPr>
        <p:txBody>
          <a:bodyPr>
            <a:normAutofit/>
          </a:bodyPr>
          <a:lstStyle/>
          <a:p>
            <a:r>
              <a:rPr lang="en-US" b="1" dirty="0"/>
              <a:t>Cut</a:t>
            </a:r>
            <a:r>
              <a:rPr lang="en-US" dirty="0"/>
              <a:t> command - removes the selected cell(s) from their current location </a:t>
            </a:r>
          </a:p>
          <a:p>
            <a:endParaRPr lang="en-US" dirty="0"/>
          </a:p>
          <a:p>
            <a:r>
              <a:rPr lang="en-US" b="1" dirty="0"/>
              <a:t>Paste</a:t>
            </a:r>
            <a:r>
              <a:rPr lang="en-US" dirty="0"/>
              <a:t> command - insert the cells into new position in the spreadsheet </a:t>
            </a:r>
          </a:p>
          <a:p>
            <a:endParaRPr lang="en-US" dirty="0"/>
          </a:p>
          <a:p>
            <a:r>
              <a:rPr lang="en-US" b="1" dirty="0"/>
              <a:t>Copy</a:t>
            </a:r>
            <a:r>
              <a:rPr lang="en-US" dirty="0"/>
              <a:t> command - takes a picture of the selected cell(s) and uses the </a:t>
            </a:r>
            <a:r>
              <a:rPr lang="en-US" b="1" dirty="0"/>
              <a:t>Paste</a:t>
            </a:r>
            <a:r>
              <a:rPr lang="en-US" dirty="0"/>
              <a:t> command to insert a “copy” of the cells in other locations</a:t>
            </a:r>
          </a:p>
          <a:p>
            <a:endParaRPr lang="en-US" dirty="0"/>
          </a:p>
          <a:p>
            <a:r>
              <a:rPr lang="en-US" dirty="0"/>
              <a:t>When you cut or copy text or an object, it is placed in a temporary storage space called a </a:t>
            </a:r>
            <a:r>
              <a:rPr lang="en-US" b="1" dirty="0"/>
              <a:t>Clipboard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Cut, Copy and Paste Commands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82252D-CDAD-4811-9C70-627320B428F9}"/>
              </a:ext>
            </a:extLst>
          </p:cNvPr>
          <p:cNvGrpSpPr/>
          <p:nvPr/>
        </p:nvGrpSpPr>
        <p:grpSpPr>
          <a:xfrm>
            <a:off x="6677666" y="1720935"/>
            <a:ext cx="1733117" cy="609134"/>
            <a:chOff x="6302202" y="2923551"/>
            <a:chExt cx="1733117" cy="609134"/>
          </a:xfrm>
        </p:grpSpPr>
        <p:pic>
          <p:nvPicPr>
            <p:cNvPr id="24" name="Picture 2" descr="Image result for open keyboard shortcut">
              <a:extLst>
                <a:ext uri="{FF2B5EF4-FFF2-40B4-BE49-F238E27FC236}">
                  <a16:creationId xmlns:a16="http://schemas.microsoft.com/office/drawing/2014/main" id="{B443B92B-AEE6-4107-947E-1BCDB3571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202" y="2923551"/>
              <a:ext cx="900752" cy="60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D53506-3308-46C9-90AF-01AC7880AC1B}"/>
                </a:ext>
              </a:extLst>
            </p:cNvPr>
            <p:cNvGrpSpPr/>
            <p:nvPr/>
          </p:nvGrpSpPr>
          <p:grpSpPr>
            <a:xfrm>
              <a:off x="7557240" y="2923551"/>
              <a:ext cx="478079" cy="609134"/>
              <a:chOff x="6007289" y="2708310"/>
              <a:chExt cx="478079" cy="60913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95D8A91-13C6-491C-9BA9-A812772E218E}"/>
                  </a:ext>
                </a:extLst>
              </p:cNvPr>
              <p:cNvGrpSpPr/>
              <p:nvPr/>
            </p:nvGrpSpPr>
            <p:grpSpPr>
              <a:xfrm>
                <a:off x="6007289" y="2708310"/>
                <a:ext cx="478079" cy="609134"/>
                <a:chOff x="6007289" y="2708310"/>
                <a:chExt cx="557284" cy="609134"/>
              </a:xfrm>
            </p:grpSpPr>
            <p:pic>
              <p:nvPicPr>
                <p:cNvPr id="37" name="Picture 2" descr="Image result for open keyboard shortcut">
                  <a:extLst>
                    <a:ext uri="{FF2B5EF4-FFF2-40B4-BE49-F238E27FC236}">
                      <a16:creationId xmlns:a16="http://schemas.microsoft.com/office/drawing/2014/main" id="{2125E0CF-30D0-4ED5-9E65-B597F2DC66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7289" y="2708310"/>
                  <a:ext cx="557284" cy="6091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Rounded Rectangle 54">
                  <a:extLst>
                    <a:ext uri="{FF2B5EF4-FFF2-40B4-BE49-F238E27FC236}">
                      <a16:creationId xmlns:a16="http://schemas.microsoft.com/office/drawing/2014/main" id="{F7F92E00-DFBC-41B7-9BFA-E514C0DBD818}"/>
                    </a:ext>
                  </a:extLst>
                </p:cNvPr>
                <p:cNvSpPr/>
                <p:nvPr/>
              </p:nvSpPr>
              <p:spPr>
                <a:xfrm>
                  <a:off x="6075737" y="2817476"/>
                  <a:ext cx="409631" cy="33535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8C5BD8-BE84-4E03-ADAC-64563D3DEF1E}"/>
                  </a:ext>
                </a:extLst>
              </p:cNvPr>
              <p:cNvSpPr txBox="1"/>
              <p:nvPr/>
            </p:nvSpPr>
            <p:spPr>
              <a:xfrm>
                <a:off x="6043014" y="2724894"/>
                <a:ext cx="364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F6A7D8-E12B-4967-A77B-AD0BC2985D06}"/>
                </a:ext>
              </a:extLst>
            </p:cNvPr>
            <p:cNvSpPr txBox="1"/>
            <p:nvPr/>
          </p:nvSpPr>
          <p:spPr>
            <a:xfrm>
              <a:off x="7202954" y="3032717"/>
              <a:ext cx="354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B887EC-7E24-422A-81BB-D4FC297A090B}"/>
              </a:ext>
            </a:extLst>
          </p:cNvPr>
          <p:cNvGrpSpPr/>
          <p:nvPr/>
        </p:nvGrpSpPr>
        <p:grpSpPr>
          <a:xfrm>
            <a:off x="6677666" y="2801243"/>
            <a:ext cx="1733117" cy="609134"/>
            <a:chOff x="6302202" y="2923551"/>
            <a:chExt cx="1733117" cy="609134"/>
          </a:xfrm>
        </p:grpSpPr>
        <p:pic>
          <p:nvPicPr>
            <p:cNvPr id="40" name="Picture 2" descr="Image result for open keyboard shortcut">
              <a:extLst>
                <a:ext uri="{FF2B5EF4-FFF2-40B4-BE49-F238E27FC236}">
                  <a16:creationId xmlns:a16="http://schemas.microsoft.com/office/drawing/2014/main" id="{A31A0ED6-873A-4DB4-A9F4-197772D9E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202" y="2923551"/>
              <a:ext cx="900752" cy="60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BFF1C6E-5CE2-49D4-95B6-ACDEFAE8B42C}"/>
                </a:ext>
              </a:extLst>
            </p:cNvPr>
            <p:cNvGrpSpPr/>
            <p:nvPr/>
          </p:nvGrpSpPr>
          <p:grpSpPr>
            <a:xfrm>
              <a:off x="7557240" y="2923551"/>
              <a:ext cx="478079" cy="609134"/>
              <a:chOff x="6007289" y="2708310"/>
              <a:chExt cx="478079" cy="60913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79F1488-83BF-47E1-86C8-CAE5277966D3}"/>
                  </a:ext>
                </a:extLst>
              </p:cNvPr>
              <p:cNvGrpSpPr/>
              <p:nvPr/>
            </p:nvGrpSpPr>
            <p:grpSpPr>
              <a:xfrm>
                <a:off x="6007289" y="2708310"/>
                <a:ext cx="478079" cy="609134"/>
                <a:chOff x="6007289" y="2708310"/>
                <a:chExt cx="557284" cy="609134"/>
              </a:xfrm>
            </p:grpSpPr>
            <p:pic>
              <p:nvPicPr>
                <p:cNvPr id="45" name="Picture 2" descr="Image result for open keyboard shortcut">
                  <a:extLst>
                    <a:ext uri="{FF2B5EF4-FFF2-40B4-BE49-F238E27FC236}">
                      <a16:creationId xmlns:a16="http://schemas.microsoft.com/office/drawing/2014/main" id="{A879B636-FBE2-4D48-B0CC-D2479110A0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7289" y="2708310"/>
                  <a:ext cx="557284" cy="6091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Rounded Rectangle 54">
                  <a:extLst>
                    <a:ext uri="{FF2B5EF4-FFF2-40B4-BE49-F238E27FC236}">
                      <a16:creationId xmlns:a16="http://schemas.microsoft.com/office/drawing/2014/main" id="{C1408066-6D64-4780-A067-ED13551EE7A9}"/>
                    </a:ext>
                  </a:extLst>
                </p:cNvPr>
                <p:cNvSpPr/>
                <p:nvPr/>
              </p:nvSpPr>
              <p:spPr>
                <a:xfrm>
                  <a:off x="6075737" y="2817476"/>
                  <a:ext cx="409631" cy="33535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483D0C1-725D-48A3-9ED2-D0A493162B14}"/>
                  </a:ext>
                </a:extLst>
              </p:cNvPr>
              <p:cNvSpPr txBox="1"/>
              <p:nvPr/>
            </p:nvSpPr>
            <p:spPr>
              <a:xfrm>
                <a:off x="6043014" y="2724894"/>
                <a:ext cx="364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9821D7-DB77-4809-B5E8-D8E4D06C888F}"/>
                </a:ext>
              </a:extLst>
            </p:cNvPr>
            <p:cNvSpPr txBox="1"/>
            <p:nvPr/>
          </p:nvSpPr>
          <p:spPr>
            <a:xfrm>
              <a:off x="7202954" y="3032717"/>
              <a:ext cx="354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76B009-4BBE-4F5E-B650-07E69573A3BB}"/>
              </a:ext>
            </a:extLst>
          </p:cNvPr>
          <p:cNvGrpSpPr/>
          <p:nvPr/>
        </p:nvGrpSpPr>
        <p:grpSpPr>
          <a:xfrm>
            <a:off x="6677666" y="3879014"/>
            <a:ext cx="1733117" cy="609134"/>
            <a:chOff x="6302202" y="2923551"/>
            <a:chExt cx="1733117" cy="609134"/>
          </a:xfrm>
        </p:grpSpPr>
        <p:pic>
          <p:nvPicPr>
            <p:cNvPr id="48" name="Picture 2" descr="Image result for open keyboard shortcut">
              <a:extLst>
                <a:ext uri="{FF2B5EF4-FFF2-40B4-BE49-F238E27FC236}">
                  <a16:creationId xmlns:a16="http://schemas.microsoft.com/office/drawing/2014/main" id="{E8270746-7B97-434D-B8E4-E6D58A228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202" y="2923551"/>
              <a:ext cx="900752" cy="60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A38BFD6-DCF8-48D3-A71C-FADEFA985236}"/>
                </a:ext>
              </a:extLst>
            </p:cNvPr>
            <p:cNvGrpSpPr/>
            <p:nvPr/>
          </p:nvGrpSpPr>
          <p:grpSpPr>
            <a:xfrm>
              <a:off x="7557240" y="2923551"/>
              <a:ext cx="478079" cy="609134"/>
              <a:chOff x="6007289" y="2708310"/>
              <a:chExt cx="478079" cy="60913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9286098-781F-4722-BA15-037D0DD92366}"/>
                  </a:ext>
                </a:extLst>
              </p:cNvPr>
              <p:cNvGrpSpPr/>
              <p:nvPr/>
            </p:nvGrpSpPr>
            <p:grpSpPr>
              <a:xfrm>
                <a:off x="6007289" y="2708310"/>
                <a:ext cx="478079" cy="609134"/>
                <a:chOff x="6007289" y="2708310"/>
                <a:chExt cx="557284" cy="609134"/>
              </a:xfrm>
            </p:grpSpPr>
            <p:pic>
              <p:nvPicPr>
                <p:cNvPr id="53" name="Picture 2" descr="Image result for open keyboard shortcut">
                  <a:extLst>
                    <a:ext uri="{FF2B5EF4-FFF2-40B4-BE49-F238E27FC236}">
                      <a16:creationId xmlns:a16="http://schemas.microsoft.com/office/drawing/2014/main" id="{9E622167-0ABC-4881-B0A8-B75216570E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7289" y="2708310"/>
                  <a:ext cx="557284" cy="6091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Rounded Rectangle 54">
                  <a:extLst>
                    <a:ext uri="{FF2B5EF4-FFF2-40B4-BE49-F238E27FC236}">
                      <a16:creationId xmlns:a16="http://schemas.microsoft.com/office/drawing/2014/main" id="{D60986DA-C9F0-4329-9DB9-1AC8436AA48E}"/>
                    </a:ext>
                  </a:extLst>
                </p:cNvPr>
                <p:cNvSpPr/>
                <p:nvPr/>
              </p:nvSpPr>
              <p:spPr>
                <a:xfrm>
                  <a:off x="6075737" y="2817476"/>
                  <a:ext cx="409631" cy="33535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0494570-F453-41C2-88F1-63C514C8A2B2}"/>
                  </a:ext>
                </a:extLst>
              </p:cNvPr>
              <p:cNvSpPr txBox="1"/>
              <p:nvPr/>
            </p:nvSpPr>
            <p:spPr>
              <a:xfrm>
                <a:off x="6043014" y="2724894"/>
                <a:ext cx="364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F85FFC-C71A-4285-AB75-BDF895A1B315}"/>
                </a:ext>
              </a:extLst>
            </p:cNvPr>
            <p:cNvSpPr txBox="1"/>
            <p:nvPr/>
          </p:nvSpPr>
          <p:spPr>
            <a:xfrm>
              <a:off x="7202954" y="3032717"/>
              <a:ext cx="354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9C1680ED-66E4-499B-AF03-FA10C0B7C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264" r="88068" b="79113"/>
          <a:stretch/>
        </p:blipFill>
        <p:spPr>
          <a:xfrm>
            <a:off x="6718524" y="4967555"/>
            <a:ext cx="1692259" cy="13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3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969" y="1702129"/>
            <a:ext cx="4067032" cy="468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Autofill handle</a:t>
            </a:r>
            <a:r>
              <a:rPr lang="en-US" dirty="0"/>
              <a:t>– the square that appears on the bottom right corner of a cell when you click on it.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Using the drag-and-drop motion to copy cell content the Autofill can:</a:t>
            </a:r>
          </a:p>
          <a:p>
            <a:r>
              <a:rPr lang="en-US" dirty="0"/>
              <a:t>Copy the contents of a cell.</a:t>
            </a:r>
          </a:p>
          <a:p>
            <a:pPr lvl="0"/>
            <a:r>
              <a:rPr lang="en-US" dirty="0"/>
              <a:t>Populate cells with a pre-defined series of content.</a:t>
            </a:r>
          </a:p>
          <a:p>
            <a:pPr lvl="0"/>
            <a:r>
              <a:rPr lang="en-US" dirty="0"/>
              <a:t>Populate cells with a sequential series of content based on your entries.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Copy using Autofill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EAF6F-8A71-48A6-8F14-65DB9C6D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10" y="2428219"/>
            <a:ext cx="2355458" cy="22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FCA5C-1F4E-4F08-A65F-29C337B9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6" r="31194" b="13166"/>
          <a:stretch/>
        </p:blipFill>
        <p:spPr>
          <a:xfrm>
            <a:off x="849348" y="2165776"/>
            <a:ext cx="6602329" cy="4095648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588168"/>
            <a:ext cx="8528998" cy="4588795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use Autofill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6722" y="4596064"/>
            <a:ext cx="4515973" cy="158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735" y="5020228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969" y="1930399"/>
            <a:ext cx="8435831" cy="445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</a:t>
            </a:r>
            <a:r>
              <a:rPr lang="en-US" b="1" dirty="0"/>
              <a:t>align</a:t>
            </a:r>
            <a:r>
              <a:rPr lang="en-US" dirty="0"/>
              <a:t> your </a:t>
            </a:r>
            <a:r>
              <a:rPr lang="en-US" b="1" dirty="0"/>
              <a:t>text</a:t>
            </a:r>
            <a:r>
              <a:rPr lang="en-US" dirty="0"/>
              <a:t> </a:t>
            </a:r>
            <a:r>
              <a:rPr lang="en-US" b="1" dirty="0"/>
              <a:t>vertically</a:t>
            </a:r>
            <a:r>
              <a:rPr lang="en-US" dirty="0"/>
              <a:t> and </a:t>
            </a:r>
            <a:r>
              <a:rPr lang="en-US" b="1" dirty="0"/>
              <a:t>horizontally</a:t>
            </a:r>
            <a:r>
              <a:rPr lang="en-US" dirty="0"/>
              <a:t> with the alignment buttons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quickly change how a </a:t>
            </a:r>
            <a:r>
              <a:rPr lang="en-US" b="1" dirty="0"/>
              <a:t>number</a:t>
            </a:r>
            <a:r>
              <a:rPr lang="en-US" dirty="0"/>
              <a:t> (quantity, currency, fractions/ decimals or percent, date and time) </a:t>
            </a:r>
            <a:r>
              <a:rPr lang="en-US" b="1" dirty="0"/>
              <a:t>appears</a:t>
            </a:r>
            <a:r>
              <a:rPr lang="en-US" dirty="0"/>
              <a:t> using this drop-down menu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Dates can also have different formats and often, time can be included with a date for more accurate data recording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Formatting Numbers, Text, &amp; Dates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17390D-1C6C-492A-B6F2-A3F7C52D6AE1}"/>
              </a:ext>
            </a:extLst>
          </p:cNvPr>
          <p:cNvGrpSpPr/>
          <p:nvPr/>
        </p:nvGrpSpPr>
        <p:grpSpPr>
          <a:xfrm>
            <a:off x="2312993" y="2515547"/>
            <a:ext cx="4697898" cy="1536620"/>
            <a:chOff x="5404045" y="1702129"/>
            <a:chExt cx="4697898" cy="15366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67355F-B33C-42CC-9E79-2EC7215B43EC}"/>
                </a:ext>
              </a:extLst>
            </p:cNvPr>
            <p:cNvGrpSpPr/>
            <p:nvPr/>
          </p:nvGrpSpPr>
          <p:grpSpPr>
            <a:xfrm>
              <a:off x="5404045" y="1702129"/>
              <a:ext cx="4697898" cy="1536620"/>
              <a:chOff x="5258971" y="1843089"/>
              <a:chExt cx="5465688" cy="177583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2363725-5E3D-4C69-A6DD-F8D4E44772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307" t="8475" r="43494" b="78664"/>
              <a:stretch/>
            </p:blipFill>
            <p:spPr>
              <a:xfrm>
                <a:off x="5258971" y="2310228"/>
                <a:ext cx="5465688" cy="1308694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D3004D9-FC81-42B9-9015-B0D345F2ED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476" t="4162" r="91060" b="90986"/>
              <a:stretch/>
            </p:blipFill>
            <p:spPr>
              <a:xfrm>
                <a:off x="5258971" y="1843089"/>
                <a:ext cx="808000" cy="493711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67A092-830F-4933-B095-6E70DC6CA551}"/>
                </a:ext>
              </a:extLst>
            </p:cNvPr>
            <p:cNvSpPr/>
            <p:nvPr/>
          </p:nvSpPr>
          <p:spPr>
            <a:xfrm>
              <a:off x="5404045" y="2129335"/>
              <a:ext cx="912349" cy="7545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8E06D0-57DE-47F0-8945-0137C9C6000E}"/>
              </a:ext>
            </a:extLst>
          </p:cNvPr>
          <p:cNvCxnSpPr>
            <a:cxnSpLocks/>
          </p:cNvCxnSpPr>
          <p:nvPr/>
        </p:nvCxnSpPr>
        <p:spPr>
          <a:xfrm flipV="1">
            <a:off x="4455886" y="3386360"/>
            <a:ext cx="939341" cy="905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1C8664F-076C-460F-AAB5-61A21489CB2F}"/>
              </a:ext>
            </a:extLst>
          </p:cNvPr>
          <p:cNvSpPr/>
          <p:nvPr/>
        </p:nvSpPr>
        <p:spPr>
          <a:xfrm>
            <a:off x="5351685" y="3006095"/>
            <a:ext cx="1615664" cy="283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FCE760-03BC-4446-9563-E64F2AE63A59}"/>
              </a:ext>
            </a:extLst>
          </p:cNvPr>
          <p:cNvCxnSpPr>
            <a:cxnSpLocks/>
          </p:cNvCxnSpPr>
          <p:nvPr/>
        </p:nvCxnSpPr>
        <p:spPr>
          <a:xfrm flipH="1">
            <a:off x="3187183" y="2348392"/>
            <a:ext cx="397846" cy="457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4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085" y="1930399"/>
            <a:ext cx="5161344" cy="445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Sorting </a:t>
            </a:r>
            <a:r>
              <a:rPr lang="en-US" dirty="0"/>
              <a:t>helps with re-organizing the data in your records by a field or category (column). </a:t>
            </a:r>
          </a:p>
          <a:p>
            <a:r>
              <a:rPr lang="en-US" b="1" dirty="0"/>
              <a:t>For example: </a:t>
            </a:r>
            <a:r>
              <a:rPr lang="en-US" dirty="0"/>
              <a:t>Reordering your participants by last name would place all the names in alphabetical (ascending) order, making it easier to find a participant’s name any event.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Filtering </a:t>
            </a:r>
            <a:r>
              <a:rPr lang="en-US" dirty="0"/>
              <a:t>helps with locating your record(s) based upon specific criteria you select for one or more fields or columns of data. </a:t>
            </a:r>
          </a:p>
          <a:p>
            <a:r>
              <a:rPr lang="en-US" dirty="0"/>
              <a:t>When a filter is applied, records that do not meet the criteria specified in the filter are hidden from view.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Sorting and Filtering Spreadsheet Data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CDD555-9CAF-4DDE-82FE-3848AFD90D96}"/>
              </a:ext>
            </a:extLst>
          </p:cNvPr>
          <p:cNvGrpSpPr/>
          <p:nvPr/>
        </p:nvGrpSpPr>
        <p:grpSpPr>
          <a:xfrm>
            <a:off x="5974615" y="1810904"/>
            <a:ext cx="2625725" cy="1618096"/>
            <a:chOff x="2962275" y="4324692"/>
            <a:chExt cx="2000250" cy="131750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9A949F-1B23-43FA-B9C2-39708AE27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2275" y="4699226"/>
              <a:ext cx="2000250" cy="9429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0522E5-CC49-44CB-ACDC-800CB4B25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275" y="4324692"/>
              <a:ext cx="552450" cy="371475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8EE4DE3-13B7-41E4-A9E7-D30B5C02D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68" r="48239"/>
          <a:stretch/>
        </p:blipFill>
        <p:spPr>
          <a:xfrm>
            <a:off x="5785042" y="3905016"/>
            <a:ext cx="3004873" cy="24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FCA5C-1F4E-4F08-A65F-29C337B9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6" r="31194" b="13166"/>
          <a:stretch/>
        </p:blipFill>
        <p:spPr>
          <a:xfrm>
            <a:off x="849348" y="2165776"/>
            <a:ext cx="6602329" cy="4095648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588168"/>
            <a:ext cx="8528998" cy="4588795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Filter and Sort Data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6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6722" y="4596064"/>
            <a:ext cx="4515973" cy="158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735" y="5189041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084" y="1810905"/>
            <a:ext cx="8592968" cy="1283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Excel is primarily used for data </a:t>
            </a:r>
            <a:r>
              <a:rPr lang="en-US" u="sng" dirty="0"/>
              <a:t>not</a:t>
            </a:r>
            <a:r>
              <a:rPr lang="en-US" dirty="0"/>
              <a:t> sentences. </a:t>
            </a:r>
          </a:p>
          <a:p>
            <a:r>
              <a:rPr lang="en-US" dirty="0"/>
              <a:t>Entering several words into a single cell causes the text to display across several cells even though all the text is entered into only one cell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Formatting Cells, Columns, and Rows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7CF66-3233-47D2-985A-004E15ADA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17" y="3094892"/>
            <a:ext cx="2141276" cy="158046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0995B0-44EF-425E-8A1E-A1089CD796E0}"/>
              </a:ext>
            </a:extLst>
          </p:cNvPr>
          <p:cNvCxnSpPr>
            <a:cxnSpLocks/>
          </p:cNvCxnSpPr>
          <p:nvPr/>
        </p:nvCxnSpPr>
        <p:spPr>
          <a:xfrm flipV="1">
            <a:off x="5098388" y="3215108"/>
            <a:ext cx="2117696" cy="6952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94E09E2-A9E3-4544-8C4A-CE924AD39402}"/>
              </a:ext>
            </a:extLst>
          </p:cNvPr>
          <p:cNvSpPr/>
          <p:nvPr/>
        </p:nvSpPr>
        <p:spPr>
          <a:xfrm>
            <a:off x="454854" y="3056315"/>
            <a:ext cx="50986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You can format data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Automatically adjusting the column width to “fit” the content by double-clicking when the double-arrow pointer appears. Same with the row height.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Wrap Text Button </a:t>
            </a:r>
            <a:r>
              <a:rPr lang="en-US" sz="2100" dirty="0"/>
              <a:t>– wrap your content within the existing boundaries of column width and increase the row height.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D70F16-2A5D-4954-B027-29017641F94A}"/>
              </a:ext>
            </a:extLst>
          </p:cNvPr>
          <p:cNvGrpSpPr/>
          <p:nvPr/>
        </p:nvGrpSpPr>
        <p:grpSpPr>
          <a:xfrm>
            <a:off x="5856205" y="5021942"/>
            <a:ext cx="2788099" cy="1310251"/>
            <a:chOff x="5404045" y="1702129"/>
            <a:chExt cx="3046008" cy="153662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09ED028-B1BC-4BCA-BB28-09B7ECCCB820}"/>
                </a:ext>
              </a:extLst>
            </p:cNvPr>
            <p:cNvGrpSpPr/>
            <p:nvPr/>
          </p:nvGrpSpPr>
          <p:grpSpPr>
            <a:xfrm>
              <a:off x="5404045" y="1702129"/>
              <a:ext cx="3046008" cy="1536620"/>
              <a:chOff x="5258971" y="1843089"/>
              <a:chExt cx="3543825" cy="177583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BD2DF1F-0909-485B-A8C5-519E501D0F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6307" t="8475" r="54113" b="78664"/>
              <a:stretch/>
            </p:blipFill>
            <p:spPr>
              <a:xfrm>
                <a:off x="5258971" y="2310228"/>
                <a:ext cx="3543825" cy="130869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7F29278-11C8-466D-9B91-9DDC737C34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476" t="4162" r="91060" b="90986"/>
              <a:stretch/>
            </p:blipFill>
            <p:spPr>
              <a:xfrm>
                <a:off x="5258971" y="1843089"/>
                <a:ext cx="808000" cy="493711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417CDD-BF23-4964-9D0B-08FF07B1E863}"/>
                </a:ext>
              </a:extLst>
            </p:cNvPr>
            <p:cNvSpPr/>
            <p:nvPr/>
          </p:nvSpPr>
          <p:spPr>
            <a:xfrm>
              <a:off x="6912649" y="2129334"/>
              <a:ext cx="1044032" cy="4862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635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084" y="1810905"/>
            <a:ext cx="5553230" cy="452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This is a common data management task.</a:t>
            </a:r>
          </a:p>
          <a:p>
            <a:r>
              <a:rPr lang="en-US" dirty="0"/>
              <a:t>If you forget a record or need to add another field or information category to your data, inserting rows and columns can move existing data aside so you can enter your new information.</a:t>
            </a:r>
          </a:p>
          <a:p>
            <a:r>
              <a:rPr lang="en-US" dirty="0"/>
              <a:t> As records and fields of information are no longer needed in your data, it is best to remove them.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Steps to Follow:</a:t>
            </a:r>
          </a:p>
          <a:p>
            <a:pPr lvl="0"/>
            <a:r>
              <a:rPr lang="en-US" dirty="0"/>
              <a:t>Right-click on the selected row or column to display the right-click menu.</a:t>
            </a:r>
          </a:p>
          <a:p>
            <a:r>
              <a:rPr lang="en-US" dirty="0"/>
              <a:t>Select </a:t>
            </a:r>
            <a:r>
              <a:rPr lang="en-US" b="1" dirty="0"/>
              <a:t>Insert </a:t>
            </a:r>
            <a:r>
              <a:rPr lang="en-US" dirty="0"/>
              <a:t>or </a:t>
            </a:r>
            <a:r>
              <a:rPr lang="en-US" b="1" dirty="0"/>
              <a:t>Delete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Inserting and Deleting Rows and Columns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002C46-B423-4950-89AE-4D76EE24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547549"/>
            <a:ext cx="2971800" cy="304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B9892EB-104B-4363-9B50-3257492E3B6D}"/>
              </a:ext>
            </a:extLst>
          </p:cNvPr>
          <p:cNvSpPr/>
          <p:nvPr/>
        </p:nvSpPr>
        <p:spPr>
          <a:xfrm>
            <a:off x="7411245" y="3820699"/>
            <a:ext cx="955633" cy="4146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FCA5C-1F4E-4F08-A65F-29C337B9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6" r="31194" b="13166"/>
          <a:stretch/>
        </p:blipFill>
        <p:spPr>
          <a:xfrm>
            <a:off x="849348" y="2165776"/>
            <a:ext cx="6602329" cy="4095648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588168"/>
            <a:ext cx="8528998" cy="4588795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Insert and Delete Rows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6722" y="4596064"/>
            <a:ext cx="4515973" cy="158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735" y="5385989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084" y="1690689"/>
            <a:ext cx="5650353" cy="4716504"/>
          </a:xfrm>
        </p:spPr>
        <p:txBody>
          <a:bodyPr>
            <a:normAutofit/>
          </a:bodyPr>
          <a:lstStyle/>
          <a:p>
            <a:r>
              <a:rPr lang="en-US" dirty="0"/>
              <a:t>The cells in your spreadsheet can be combined to create larger blocks for information. </a:t>
            </a:r>
          </a:p>
          <a:p>
            <a:r>
              <a:rPr lang="en-US" dirty="0"/>
              <a:t>Excel will not only merge the content of the cells but it centers that content.</a:t>
            </a:r>
          </a:p>
          <a:p>
            <a:r>
              <a:rPr lang="en-US" dirty="0"/>
              <a:t>This can be very helpful if you recording multiple sentences or large values in a single cell. </a:t>
            </a:r>
          </a:p>
          <a:p>
            <a:endParaRPr lang="en-US" dirty="0"/>
          </a:p>
          <a:p>
            <a:r>
              <a:rPr lang="en-US" dirty="0"/>
              <a:t>Applying a border around the cell or group of cells and adding some color can bring your data to life!</a:t>
            </a:r>
          </a:p>
          <a:p>
            <a:r>
              <a:rPr lang="en-US" dirty="0"/>
              <a:t>Or you can quickly apply any format elements to other cells in your spreadsheet using the </a:t>
            </a:r>
            <a:r>
              <a:rPr lang="en-US" b="1" dirty="0"/>
              <a:t>Format Painter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Merging, Borders and Fills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CE74CB-36C4-4D35-ABC1-4B1F21A5CB57}"/>
              </a:ext>
            </a:extLst>
          </p:cNvPr>
          <p:cNvGrpSpPr/>
          <p:nvPr/>
        </p:nvGrpSpPr>
        <p:grpSpPr>
          <a:xfrm>
            <a:off x="6072586" y="1808289"/>
            <a:ext cx="2788099" cy="1310251"/>
            <a:chOff x="5404045" y="1702129"/>
            <a:chExt cx="3046008" cy="15366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04FD06-1DE6-468A-845E-CF9633B22C0D}"/>
                </a:ext>
              </a:extLst>
            </p:cNvPr>
            <p:cNvGrpSpPr/>
            <p:nvPr/>
          </p:nvGrpSpPr>
          <p:grpSpPr>
            <a:xfrm>
              <a:off x="5404045" y="1702129"/>
              <a:ext cx="3046008" cy="1536620"/>
              <a:chOff x="5258971" y="1843089"/>
              <a:chExt cx="3543825" cy="177583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BF939E6-F302-4274-A344-64A5CACF9B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307" t="8475" r="54113" b="78664"/>
              <a:stretch/>
            </p:blipFill>
            <p:spPr>
              <a:xfrm>
                <a:off x="5258971" y="2310228"/>
                <a:ext cx="3543825" cy="130869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5D53CA2-16AB-4174-B97C-28824F4345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476" t="4162" r="91060" b="90986"/>
              <a:stretch/>
            </p:blipFill>
            <p:spPr>
              <a:xfrm>
                <a:off x="5258971" y="1843089"/>
                <a:ext cx="808000" cy="493711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B0345B-A360-4BBA-A597-1DECA94EAA29}"/>
                </a:ext>
              </a:extLst>
            </p:cNvPr>
            <p:cNvSpPr/>
            <p:nvPr/>
          </p:nvSpPr>
          <p:spPr>
            <a:xfrm>
              <a:off x="6912649" y="2459297"/>
              <a:ext cx="1396521" cy="4862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EA3E4F-48F8-4A91-8FE0-6DE16B395273}"/>
              </a:ext>
            </a:extLst>
          </p:cNvPr>
          <p:cNvGrpSpPr/>
          <p:nvPr/>
        </p:nvGrpSpPr>
        <p:grpSpPr>
          <a:xfrm>
            <a:off x="6357769" y="3760643"/>
            <a:ext cx="2217731" cy="1182131"/>
            <a:chOff x="5404046" y="1702129"/>
            <a:chExt cx="2422879" cy="1386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7EB458-9C67-48AD-BE86-51A27712E50A}"/>
                </a:ext>
              </a:extLst>
            </p:cNvPr>
            <p:cNvGrpSpPr/>
            <p:nvPr/>
          </p:nvGrpSpPr>
          <p:grpSpPr>
            <a:xfrm>
              <a:off x="5404046" y="1702129"/>
              <a:ext cx="2422879" cy="1386365"/>
              <a:chOff x="5258971" y="1843089"/>
              <a:chExt cx="2818856" cy="160218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7430243-5366-48AD-89F4-39EE79CA4B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222" t="9327" r="73203" b="79518"/>
              <a:stretch/>
            </p:blipFill>
            <p:spPr>
              <a:xfrm>
                <a:off x="5258972" y="2310228"/>
                <a:ext cx="2818855" cy="11350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2644620-08CD-4BE8-9F7E-A311681E41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476" t="4162" r="91060" b="90986"/>
              <a:stretch/>
            </p:blipFill>
            <p:spPr>
              <a:xfrm>
                <a:off x="5258971" y="1843089"/>
                <a:ext cx="808000" cy="493711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C4CBBD-F58B-43BD-B8D0-BE1F83E000A8}"/>
                </a:ext>
              </a:extLst>
            </p:cNvPr>
            <p:cNvSpPr/>
            <p:nvPr/>
          </p:nvSpPr>
          <p:spPr>
            <a:xfrm>
              <a:off x="6430404" y="2447539"/>
              <a:ext cx="1238026" cy="3435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205080-CDF1-4741-A78A-51E75292462A}"/>
              </a:ext>
            </a:extLst>
          </p:cNvPr>
          <p:cNvGrpSpPr/>
          <p:nvPr/>
        </p:nvGrpSpPr>
        <p:grpSpPr>
          <a:xfrm>
            <a:off x="6390432" y="5089522"/>
            <a:ext cx="1662497" cy="1317671"/>
            <a:chOff x="5404046" y="1702129"/>
            <a:chExt cx="1816286" cy="15453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10F8ACC-5AED-4FB2-8BE8-5D1700D83BAD}"/>
                </a:ext>
              </a:extLst>
            </p:cNvPr>
            <p:cNvGrpSpPr/>
            <p:nvPr/>
          </p:nvGrpSpPr>
          <p:grpSpPr>
            <a:xfrm>
              <a:off x="5404046" y="1702129"/>
              <a:ext cx="1816286" cy="1545322"/>
              <a:chOff x="5258971" y="1843089"/>
              <a:chExt cx="2113126" cy="178589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ACF398B-B35B-4AB4-8DCE-443A0309C5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466" r="88325" b="78573"/>
              <a:stretch/>
            </p:blipFill>
            <p:spPr>
              <a:xfrm>
                <a:off x="5258972" y="2310228"/>
                <a:ext cx="2113125" cy="131875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8651E2C-9923-45B2-8703-7FF7B043C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476" t="4162" r="91060" b="90986"/>
              <a:stretch/>
            </p:blipFill>
            <p:spPr>
              <a:xfrm>
                <a:off x="5258971" y="1843089"/>
                <a:ext cx="808000" cy="493711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89EAE8-C52A-4D9B-87A4-9C71D54CBF0C}"/>
                </a:ext>
              </a:extLst>
            </p:cNvPr>
            <p:cNvSpPr/>
            <p:nvPr/>
          </p:nvSpPr>
          <p:spPr>
            <a:xfrm>
              <a:off x="5907852" y="2629015"/>
              <a:ext cx="1238026" cy="3435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692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– Lesson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641638"/>
            <a:ext cx="4572000" cy="4629349"/>
          </a:xfrm>
        </p:spPr>
        <p:txBody>
          <a:bodyPr>
            <a:noAutofit/>
          </a:bodyPr>
          <a:lstStyle/>
          <a:p>
            <a:r>
              <a:rPr lang="en-US" sz="1600" dirty="0"/>
              <a:t>8.1.1: Define "spreadsheet" and describe ways it may be used.</a:t>
            </a:r>
          </a:p>
          <a:p>
            <a:r>
              <a:rPr lang="en-US" sz="1600" dirty="0"/>
              <a:t>8.1.2: Identify the parts of the spreadsheet display, including cells, columns and rows, cell references, cell range.</a:t>
            </a:r>
          </a:p>
          <a:p>
            <a:r>
              <a:rPr lang="en-US" sz="1600" dirty="0"/>
              <a:t>8.1.3: Create and navigate through multiple spreadsheets in a file.</a:t>
            </a:r>
          </a:p>
          <a:p>
            <a:r>
              <a:rPr lang="en-US" sz="1600" dirty="0"/>
              <a:t>8.1.4: Insert and format text information in spreadsheet cells.</a:t>
            </a:r>
          </a:p>
          <a:p>
            <a:r>
              <a:rPr lang="en-US" sz="1600" dirty="0"/>
              <a:t>8.1.5: Insert and format numeric information in spreadsheet cells.</a:t>
            </a:r>
          </a:p>
          <a:p>
            <a:r>
              <a:rPr lang="en-US" sz="1600" dirty="0"/>
              <a:t>8.1.6: Insert and format date and time information in spreadsheet cells.</a:t>
            </a:r>
          </a:p>
          <a:p>
            <a:r>
              <a:rPr lang="en-US" sz="1600" dirty="0"/>
              <a:t>8.1.7: Select multiple cells, including adjacent and non-adjacent ranges, using mouse and keyboard techniques.</a:t>
            </a:r>
          </a:p>
          <a:p>
            <a:r>
              <a:rPr lang="en-US" sz="1600" dirty="0"/>
              <a:t>8.1.8: Copy and/or move information from one or more cells to another part of the spreadsheet.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7ED94C-63B3-422C-9F1E-99D503BD3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939" y="1661474"/>
            <a:ext cx="4268061" cy="4567310"/>
          </a:xfrm>
        </p:spPr>
        <p:txBody>
          <a:bodyPr>
            <a:noAutofit/>
          </a:bodyPr>
          <a:lstStyle/>
          <a:p>
            <a:r>
              <a:rPr lang="en-US" sz="1600" dirty="0"/>
              <a:t>8.1.9: Use the Undo and Redo tools in a spreadsheet.</a:t>
            </a:r>
          </a:p>
          <a:p>
            <a:r>
              <a:rPr lang="en-US" sz="1600" dirty="0"/>
              <a:t>8.1.10: Apply and modify cell formatting for currency, date and percentage values.</a:t>
            </a:r>
          </a:p>
          <a:p>
            <a:r>
              <a:rPr lang="en-US" sz="1600" dirty="0"/>
              <a:t>8.1.11: Use the Sort function to organize information numerically or alphabetically, including multiple levels of sorting.</a:t>
            </a:r>
          </a:p>
          <a:p>
            <a:r>
              <a:rPr lang="en-US" sz="1600" dirty="0"/>
              <a:t>8.1.12: Use the Filter function to display spreadsheet data based on specific criteria.</a:t>
            </a:r>
          </a:p>
          <a:p>
            <a:r>
              <a:rPr lang="en-US" sz="1600" dirty="0"/>
              <a:t>8.1.13: Resize column width and row height in a spreadsheet.</a:t>
            </a:r>
          </a:p>
          <a:p>
            <a:r>
              <a:rPr lang="en-US" sz="1600" dirty="0"/>
              <a:t>8.1.14: Insert and delete columns and rows in a spreadsheet.</a:t>
            </a:r>
          </a:p>
          <a:p>
            <a:r>
              <a:rPr lang="en-US" sz="1600" dirty="0"/>
              <a:t>8.1.15: Merge and unmerge cells in a spreadsheet.</a:t>
            </a:r>
          </a:p>
          <a:p>
            <a:r>
              <a:rPr lang="en-US" sz="1600" dirty="0"/>
              <a:t>8.1.16: Apply shading and borders to a spreadsheet.</a:t>
            </a:r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FCA5C-1F4E-4F08-A65F-29C337B9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6" r="31194" b="13166"/>
          <a:stretch/>
        </p:blipFill>
        <p:spPr>
          <a:xfrm>
            <a:off x="849348" y="2165776"/>
            <a:ext cx="6602329" cy="4095648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588168"/>
            <a:ext cx="8528998" cy="4588795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merge cells, apply borders, fills, and use format painter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9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6722" y="4596064"/>
            <a:ext cx="4515973" cy="158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735" y="5639212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084" y="1732893"/>
            <a:ext cx="5596550" cy="4696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Excel is a smart spreadsheet application where it will detect which cells contains data and formatting to print.  </a:t>
            </a:r>
          </a:p>
          <a:p>
            <a:r>
              <a:rPr lang="en-US" b="1" i="1" dirty="0"/>
              <a:t>But:</a:t>
            </a:r>
            <a:r>
              <a:rPr lang="en-US" i="1" dirty="0"/>
              <a:t>  Be careful NOT to apply borders or shading to an entire column or row. If not it will print sheets continuously. 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b="1" dirty="0"/>
              <a:t>Printing Options:</a:t>
            </a:r>
          </a:p>
          <a:p>
            <a:r>
              <a:rPr lang="en-US" dirty="0"/>
              <a:t>Print Active Sheets, Print Entire Workbook or Print Selection</a:t>
            </a:r>
          </a:p>
          <a:p>
            <a:r>
              <a:rPr lang="en-US" dirty="0"/>
              <a:t>Collated (in sequential order) or Uncollated</a:t>
            </a:r>
          </a:p>
          <a:p>
            <a:r>
              <a:rPr lang="en-US" dirty="0"/>
              <a:t>Orientation  - landscape or portrait</a:t>
            </a:r>
          </a:p>
          <a:p>
            <a:r>
              <a:rPr lang="en-US" dirty="0"/>
              <a:t>Margins</a:t>
            </a:r>
          </a:p>
          <a:p>
            <a:r>
              <a:rPr lang="en-US" dirty="0"/>
              <a:t>Scaling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Printing Spreadsheets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031F9B-6000-4789-AD18-98E066AA2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4" t="5739" r="68769" b="8339"/>
          <a:stretch/>
        </p:blipFill>
        <p:spPr>
          <a:xfrm>
            <a:off x="6269354" y="1509279"/>
            <a:ext cx="2195579" cy="50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18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FCA5C-1F4E-4F08-A65F-29C337B9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6" r="31194" b="13166"/>
          <a:stretch/>
        </p:blipFill>
        <p:spPr>
          <a:xfrm>
            <a:off x="849348" y="2165776"/>
            <a:ext cx="6602329" cy="4095648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588168"/>
            <a:ext cx="8528998" cy="4588795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print a proper spreadsheet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05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6722" y="4596064"/>
            <a:ext cx="4515973" cy="158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735" y="5836162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37" y="1690989"/>
            <a:ext cx="4572178" cy="1502588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dirty="0"/>
              <a:t>spreadsheet</a:t>
            </a:r>
            <a:r>
              <a:rPr lang="en-US" dirty="0"/>
              <a:t> has multiple columns and rows which can hold financial information and store records of data like test scores, contact information, and much more.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6715" y="1780674"/>
            <a:ext cx="4367285" cy="45825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Spreadsheets:</a:t>
            </a:r>
          </a:p>
          <a:p>
            <a:pPr lvl="0"/>
            <a:r>
              <a:rPr lang="en-US" dirty="0"/>
              <a:t>Help managers make informed decisions</a:t>
            </a:r>
          </a:p>
          <a:p>
            <a:pPr lvl="0"/>
            <a:r>
              <a:rPr lang="en-US" dirty="0"/>
              <a:t>Are made up of columns – each identified with a letter (A, B, C, etc.) and numbered rows. </a:t>
            </a:r>
          </a:p>
          <a:p>
            <a:pPr lvl="0"/>
            <a:r>
              <a:rPr lang="en-US" dirty="0"/>
              <a:t>The intersection of a row and column is a </a:t>
            </a:r>
            <a:r>
              <a:rPr lang="en-US" b="1" dirty="0"/>
              <a:t>cell</a:t>
            </a:r>
          </a:p>
          <a:p>
            <a:r>
              <a:rPr lang="en-US" dirty="0"/>
              <a:t>Each cell is defined by a </a:t>
            </a:r>
            <a:r>
              <a:rPr lang="en-US" b="1" dirty="0"/>
              <a:t>cell reference</a:t>
            </a:r>
            <a:r>
              <a:rPr lang="en-US" dirty="0"/>
              <a:t> or more simply, its column and row – like C7 or J15. </a:t>
            </a:r>
          </a:p>
          <a:p>
            <a:r>
              <a:rPr lang="en-US" dirty="0"/>
              <a:t>A group of selected cells (A1:D10) is better defined as a </a:t>
            </a:r>
            <a:r>
              <a:rPr lang="en-US" b="1" dirty="0"/>
              <a:t>cell range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3B409-B4A7-4AD2-B6A7-95525C38B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5" r="51194" b="17679"/>
          <a:stretch/>
        </p:blipFill>
        <p:spPr>
          <a:xfrm>
            <a:off x="109182" y="3429000"/>
            <a:ext cx="4462818" cy="29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1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Sheets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2" y="1824081"/>
            <a:ext cx="8548988" cy="1502588"/>
          </a:xfrm>
        </p:spPr>
        <p:txBody>
          <a:bodyPr>
            <a:noAutofit/>
          </a:bodyPr>
          <a:lstStyle/>
          <a:p>
            <a:r>
              <a:rPr lang="en-US" sz="2000" dirty="0"/>
              <a:t>Enables real-time collaboration. If more than one person has the same file open, each collaborator will appear with a letter or image circle to the left of the </a:t>
            </a:r>
            <a:r>
              <a:rPr lang="en-US" sz="2000" b="1" dirty="0"/>
              <a:t>Comments</a:t>
            </a:r>
            <a:r>
              <a:rPr lang="en-US" sz="2000" dirty="0"/>
              <a:t> button in the top right-corner of the window. </a:t>
            </a:r>
          </a:p>
          <a:p>
            <a:r>
              <a:rPr lang="en-US" dirty="0"/>
              <a:t>Once you assign a title to your spreadsheet, it will a</a:t>
            </a:r>
            <a:r>
              <a:rPr lang="en-US" sz="2000" dirty="0"/>
              <a:t>utomatically save your changes every few minutes which is why no </a:t>
            </a:r>
            <a:r>
              <a:rPr lang="en-US" sz="2000" b="1" dirty="0"/>
              <a:t>Save</a:t>
            </a:r>
            <a:r>
              <a:rPr lang="en-US" sz="2000" dirty="0"/>
              <a:t> command appears in the </a:t>
            </a:r>
            <a:r>
              <a:rPr lang="en-US" sz="2000" b="1" dirty="0"/>
              <a:t>File</a:t>
            </a:r>
            <a:r>
              <a:rPr lang="en-US" sz="2000" dirty="0"/>
              <a:t> menu.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CB4170-BDAE-4D12-B50D-4071F2FE8B69}"/>
              </a:ext>
            </a:extLst>
          </p:cNvPr>
          <p:cNvGrpSpPr/>
          <p:nvPr/>
        </p:nvGrpSpPr>
        <p:grpSpPr>
          <a:xfrm>
            <a:off x="245094" y="3749650"/>
            <a:ext cx="8757504" cy="1900803"/>
            <a:chOff x="253392" y="3162516"/>
            <a:chExt cx="8757504" cy="19008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602E17-B5D7-4041-81D0-58FB73636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644" r="22089" b="59358"/>
            <a:stretch/>
          </p:blipFill>
          <p:spPr>
            <a:xfrm>
              <a:off x="253392" y="3193577"/>
              <a:ext cx="8637215" cy="18697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C310DC-65C6-4891-86EC-97E216B80BC2}"/>
                </a:ext>
              </a:extLst>
            </p:cNvPr>
            <p:cNvSpPr txBox="1"/>
            <p:nvPr/>
          </p:nvSpPr>
          <p:spPr>
            <a:xfrm>
              <a:off x="668737" y="3957850"/>
              <a:ext cx="2975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This is the formula bar (A1+D10)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B794F-C02C-4B6E-869A-EF2120FF1298}"/>
                </a:ext>
              </a:extLst>
            </p:cNvPr>
            <p:cNvSpPr txBox="1"/>
            <p:nvPr/>
          </p:nvSpPr>
          <p:spPr>
            <a:xfrm>
              <a:off x="2527107" y="3214452"/>
              <a:ext cx="2975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Default Title, unless changed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4603A625-DB52-431B-8528-45D67A3E2A56}"/>
                </a:ext>
              </a:extLst>
            </p:cNvPr>
            <p:cNvSpPr/>
            <p:nvPr/>
          </p:nvSpPr>
          <p:spPr>
            <a:xfrm>
              <a:off x="2298739" y="3316405"/>
              <a:ext cx="220635" cy="10387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00D44A-0938-471F-B4DF-4AFFC5BB9069}"/>
                </a:ext>
              </a:extLst>
            </p:cNvPr>
            <p:cNvSpPr txBox="1"/>
            <p:nvPr/>
          </p:nvSpPr>
          <p:spPr>
            <a:xfrm>
              <a:off x="4440068" y="3432262"/>
              <a:ext cx="2975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Toolbar Menu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B4E0B6BA-72BF-4CBE-A276-A65333C426D2}"/>
                </a:ext>
              </a:extLst>
            </p:cNvPr>
            <p:cNvSpPr/>
            <p:nvPr/>
          </p:nvSpPr>
          <p:spPr>
            <a:xfrm>
              <a:off x="4211700" y="3534215"/>
              <a:ext cx="220635" cy="10387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6B02E3-24A2-4A6E-BFCB-45CA22B02E68}"/>
                </a:ext>
              </a:extLst>
            </p:cNvPr>
            <p:cNvSpPr/>
            <p:nvPr/>
          </p:nvSpPr>
          <p:spPr>
            <a:xfrm>
              <a:off x="709681" y="3481285"/>
              <a:ext cx="3425591" cy="2178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02FF0C-898C-485B-BB10-CEEEB1A33E9E}"/>
                </a:ext>
              </a:extLst>
            </p:cNvPr>
            <p:cNvSpPr txBox="1"/>
            <p:nvPr/>
          </p:nvSpPr>
          <p:spPr>
            <a:xfrm>
              <a:off x="6035684" y="3162516"/>
              <a:ext cx="2975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Shortcut Toolbar Menu</a:t>
              </a:r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6E94CF4E-F367-4008-956C-28928948FDD3}"/>
                </a:ext>
              </a:extLst>
            </p:cNvPr>
            <p:cNvSpPr/>
            <p:nvPr/>
          </p:nvSpPr>
          <p:spPr>
            <a:xfrm rot="16200000">
              <a:off x="6827524" y="3506030"/>
              <a:ext cx="220635" cy="10387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5EE57C-F4D0-4E3F-8BC4-9AC33B8F6812}"/>
                </a:ext>
              </a:extLst>
            </p:cNvPr>
            <p:cNvSpPr/>
            <p:nvPr/>
          </p:nvSpPr>
          <p:spPr>
            <a:xfrm>
              <a:off x="709681" y="3743100"/>
              <a:ext cx="8180926" cy="2420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BFFC26-AB87-4411-95CE-D0AD67CAE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791" t="14287" r="3531" b="81026"/>
            <a:stretch/>
          </p:blipFill>
          <p:spPr>
            <a:xfrm>
              <a:off x="7523290" y="3414448"/>
              <a:ext cx="1405531" cy="29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43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825625"/>
            <a:ext cx="8478672" cy="1398838"/>
          </a:xfrm>
        </p:spPr>
        <p:txBody>
          <a:bodyPr>
            <a:normAutofit fontScale="92500"/>
          </a:bodyPr>
          <a:lstStyle/>
          <a:p>
            <a:r>
              <a:rPr lang="en-US" dirty="0"/>
              <a:t>Saving frequently will help to avoid loss of work if there is a loss of power, computer failure or your spreadsheet closes unexpectedly. </a:t>
            </a:r>
          </a:p>
          <a:p>
            <a:r>
              <a:rPr lang="en-US" dirty="0"/>
              <a:t>Once you have named your file and completed the initial save, you can quickly save changes to your file using the </a:t>
            </a:r>
            <a:r>
              <a:rPr lang="en-US" b="1" dirty="0"/>
              <a:t>Save</a:t>
            </a:r>
            <a:r>
              <a:rPr lang="en-US" dirty="0"/>
              <a:t> button in the Quick Access Toolbar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Excel Spreadsheet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ED7AF-04BE-470B-80A6-AC1115B7A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131" b="62638"/>
          <a:stretch/>
        </p:blipFill>
        <p:spPr>
          <a:xfrm>
            <a:off x="628650" y="3649831"/>
            <a:ext cx="7909464" cy="2377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926360-8229-437F-A741-6EEDC177B221}"/>
              </a:ext>
            </a:extLst>
          </p:cNvPr>
          <p:cNvSpPr txBox="1"/>
          <p:nvPr/>
        </p:nvSpPr>
        <p:spPr>
          <a:xfrm>
            <a:off x="2085672" y="3326300"/>
            <a:ext cx="29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Quick Access Toolbar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AAA77EF-7A1C-4216-A8C2-4C5BA99BE948}"/>
              </a:ext>
            </a:extLst>
          </p:cNvPr>
          <p:cNvSpPr/>
          <p:nvPr/>
        </p:nvSpPr>
        <p:spPr>
          <a:xfrm rot="20058371">
            <a:off x="1774620" y="3551310"/>
            <a:ext cx="297188" cy="1591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89CB0-C23E-47C8-A495-D9C71C9BD2B0}"/>
              </a:ext>
            </a:extLst>
          </p:cNvPr>
          <p:cNvSpPr/>
          <p:nvPr/>
        </p:nvSpPr>
        <p:spPr>
          <a:xfrm>
            <a:off x="628650" y="3904366"/>
            <a:ext cx="7886700" cy="1052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57909-5AF4-44E9-8AAB-6DA2A25F45C9}"/>
              </a:ext>
            </a:extLst>
          </p:cNvPr>
          <p:cNvSpPr txBox="1"/>
          <p:nvPr/>
        </p:nvSpPr>
        <p:spPr>
          <a:xfrm>
            <a:off x="8475421" y="4033103"/>
            <a:ext cx="87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Ribbon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746F611-FAA4-4682-AFFF-F0FA3FD234AF}"/>
              </a:ext>
            </a:extLst>
          </p:cNvPr>
          <p:cNvSpPr/>
          <p:nvPr/>
        </p:nvSpPr>
        <p:spPr>
          <a:xfrm rot="19224552">
            <a:off x="8527711" y="4299277"/>
            <a:ext cx="180756" cy="10385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003EA2-2C63-4019-9DA0-55E3AF0C29BD}"/>
              </a:ext>
            </a:extLst>
          </p:cNvPr>
          <p:cNvSpPr/>
          <p:nvPr/>
        </p:nvSpPr>
        <p:spPr>
          <a:xfrm>
            <a:off x="628650" y="3649831"/>
            <a:ext cx="1100382" cy="266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26380-2FA0-443E-9552-ABC3722A2E7C}"/>
              </a:ext>
            </a:extLst>
          </p:cNvPr>
          <p:cNvSpPr txBox="1"/>
          <p:nvPr/>
        </p:nvSpPr>
        <p:spPr>
          <a:xfrm>
            <a:off x="2669712" y="4996799"/>
            <a:ext cx="29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This is the formula bar (A1+D10)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5F6B4-62BA-49D1-B932-9619D9E7A127}"/>
              </a:ext>
            </a:extLst>
          </p:cNvPr>
          <p:cNvSpPr txBox="1"/>
          <p:nvPr/>
        </p:nvSpPr>
        <p:spPr>
          <a:xfrm>
            <a:off x="5836455" y="3192269"/>
            <a:ext cx="29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Spreadsheet Title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33D79E4F-C00D-4F7D-A349-523A5EE1F6A1}"/>
              </a:ext>
            </a:extLst>
          </p:cNvPr>
          <p:cNvSpPr/>
          <p:nvPr/>
        </p:nvSpPr>
        <p:spPr>
          <a:xfrm rot="18755029">
            <a:off x="6328201" y="3483141"/>
            <a:ext cx="195601" cy="144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FCA5C-1F4E-4F08-A65F-29C337B9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6" r="31194" b="13166"/>
          <a:stretch/>
        </p:blipFill>
        <p:spPr>
          <a:xfrm>
            <a:off x="849348" y="2165776"/>
            <a:ext cx="6602329" cy="4095648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Access, Open, and Save Spreadsheets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5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6722" y="4596064"/>
            <a:ext cx="4515973" cy="158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735" y="4875844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1690266"/>
            <a:ext cx="8639033" cy="1398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Text (words) automatically defaults to align to the left side of the cell. </a:t>
            </a:r>
            <a:endParaRPr lang="en-US" sz="2400" dirty="0"/>
          </a:p>
          <a:p>
            <a:r>
              <a:rPr lang="en-US" dirty="0"/>
              <a:t>Numbers automatically defaults to align to the right side of the cell. </a:t>
            </a:r>
          </a:p>
          <a:p>
            <a:r>
              <a:rPr lang="en-US" dirty="0"/>
              <a:t>You can also format cells any style you prefer by clicking on the open dialog box or the drop down menu in the number section of the home tab.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Entering Data into a Spreadsheet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48D447-954B-4C7A-8D55-D3D21C035AE4}"/>
              </a:ext>
            </a:extLst>
          </p:cNvPr>
          <p:cNvGrpSpPr/>
          <p:nvPr/>
        </p:nvGrpSpPr>
        <p:grpSpPr>
          <a:xfrm>
            <a:off x="372281" y="3163565"/>
            <a:ext cx="8771720" cy="3279530"/>
            <a:chOff x="372281" y="3163565"/>
            <a:chExt cx="8771720" cy="32795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F91D08B-876B-4ECA-AE54-25ED59875A81}"/>
                </a:ext>
              </a:extLst>
            </p:cNvPr>
            <p:cNvGrpSpPr/>
            <p:nvPr/>
          </p:nvGrpSpPr>
          <p:grpSpPr>
            <a:xfrm>
              <a:off x="372281" y="3163565"/>
              <a:ext cx="7525584" cy="3279530"/>
              <a:chOff x="801998" y="3163566"/>
              <a:chExt cx="7525584" cy="327953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6458515-0802-4611-B2E7-A756FACD2581}"/>
                  </a:ext>
                </a:extLst>
              </p:cNvPr>
              <p:cNvGrpSpPr/>
              <p:nvPr/>
            </p:nvGrpSpPr>
            <p:grpSpPr>
              <a:xfrm>
                <a:off x="801998" y="3163566"/>
                <a:ext cx="7525584" cy="3279530"/>
                <a:chOff x="436728" y="3035105"/>
                <a:chExt cx="7525584" cy="3279530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AE2157E-1A6E-43D6-99AC-C7E51C99E4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750" r="43384" b="57433"/>
                <a:stretch/>
              </p:blipFill>
              <p:spPr>
                <a:xfrm>
                  <a:off x="436728" y="3035105"/>
                  <a:ext cx="7518374" cy="2676378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618881D-5013-495D-86C5-E6328ECA9D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2462" t="26262" r="38616" b="35976"/>
                <a:stretch/>
              </p:blipFill>
              <p:spPr>
                <a:xfrm>
                  <a:off x="4403186" y="4373294"/>
                  <a:ext cx="3559126" cy="1941341"/>
                </a:xfrm>
                <a:prstGeom prst="rect">
                  <a:avLst/>
                </a:prstGeom>
              </p:spPr>
            </p:pic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A61EC1-723E-4B3A-9A3A-9EEDF7C9005A}"/>
                  </a:ext>
                </a:extLst>
              </p:cNvPr>
              <p:cNvSpPr/>
              <p:nvPr/>
            </p:nvSpPr>
            <p:spPr>
              <a:xfrm>
                <a:off x="8071300" y="4162344"/>
                <a:ext cx="256282" cy="2668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7F84121-0F71-42D0-A8F7-D78F35F6591D}"/>
                  </a:ext>
                </a:extLst>
              </p:cNvPr>
              <p:cNvSpPr/>
              <p:nvPr/>
            </p:nvSpPr>
            <p:spPr>
              <a:xfrm>
                <a:off x="4768456" y="4501754"/>
                <a:ext cx="3551916" cy="19413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4ED597-B526-47DD-9FD5-8EC1DECA29FF}"/>
                </a:ext>
              </a:extLst>
            </p:cNvPr>
            <p:cNvSpPr txBox="1"/>
            <p:nvPr/>
          </p:nvSpPr>
          <p:spPr>
            <a:xfrm>
              <a:off x="7985933" y="3961969"/>
              <a:ext cx="1158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Open Dialog box</a:t>
              </a:r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E2CF88D1-268E-42A6-9049-4C7BE6BF668E}"/>
                </a:ext>
              </a:extLst>
            </p:cNvPr>
            <p:cNvSpPr/>
            <p:nvPr/>
          </p:nvSpPr>
          <p:spPr>
            <a:xfrm>
              <a:off x="7985932" y="4223579"/>
              <a:ext cx="195601" cy="14440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B91BC6-9271-462D-A4B2-985F6BD887F3}"/>
                </a:ext>
              </a:extLst>
            </p:cNvPr>
            <p:cNvSpPr/>
            <p:nvPr/>
          </p:nvSpPr>
          <p:spPr>
            <a:xfrm>
              <a:off x="6470149" y="3559967"/>
              <a:ext cx="1420505" cy="266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D33FC5-F8B5-4946-B800-8C6D4A423E63}"/>
                </a:ext>
              </a:extLst>
            </p:cNvPr>
            <p:cNvSpPr txBox="1"/>
            <p:nvPr/>
          </p:nvSpPr>
          <p:spPr>
            <a:xfrm>
              <a:off x="7897865" y="3359399"/>
              <a:ext cx="1246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Drop down menu</a:t>
              </a:r>
            </a:p>
          </p:txBody>
        </p:sp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2A31C3F1-8264-474D-82AD-FC8D68199C6D}"/>
                </a:ext>
              </a:extLst>
            </p:cNvPr>
            <p:cNvSpPr/>
            <p:nvPr/>
          </p:nvSpPr>
          <p:spPr>
            <a:xfrm>
              <a:off x="7985932" y="3597381"/>
              <a:ext cx="195601" cy="14440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930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024" y="1766250"/>
            <a:ext cx="8051326" cy="4622676"/>
          </a:xfrm>
        </p:spPr>
        <p:txBody>
          <a:bodyPr>
            <a:normAutofit/>
          </a:bodyPr>
          <a:lstStyle/>
          <a:p>
            <a:r>
              <a:rPr lang="en-US" sz="2000" dirty="0"/>
              <a:t>Using your mouse, you can click a single cell to select it or click and drag your pointer across a range of cells to select multiple cells. </a:t>
            </a:r>
          </a:p>
          <a:p>
            <a:r>
              <a:rPr lang="en-US" sz="2000" dirty="0"/>
              <a:t>Or you can use these common keyboard shortcuts to select cells:</a:t>
            </a:r>
          </a:p>
          <a:p>
            <a:endParaRPr lang="en-US" sz="2000" dirty="0"/>
          </a:p>
          <a:p>
            <a:r>
              <a:rPr lang="en-US" sz="2000" b="1" dirty="0"/>
              <a:t>Select All Cells </a:t>
            </a:r>
            <a:r>
              <a:rPr lang="en-US" sz="2000" dirty="0"/>
              <a:t> =</a:t>
            </a:r>
            <a:r>
              <a:rPr lang="en-US" sz="2000" b="1" dirty="0"/>
              <a:t>                   </a:t>
            </a:r>
            <a:r>
              <a:rPr lang="en-US" sz="2000" dirty="0"/>
              <a:t>+</a:t>
            </a:r>
          </a:p>
          <a:p>
            <a:endParaRPr lang="en-US" sz="2000" dirty="0"/>
          </a:p>
          <a:p>
            <a:r>
              <a:rPr lang="en-US" sz="2000" b="1" dirty="0"/>
              <a:t>Selects each cell as you move through</a:t>
            </a:r>
            <a:r>
              <a:rPr lang="en-US" sz="2000" dirty="0"/>
              <a:t> =</a:t>
            </a:r>
            <a:r>
              <a:rPr lang="en-US" sz="2000" b="1" dirty="0"/>
              <a:t>                    </a:t>
            </a:r>
            <a:r>
              <a:rPr lang="en-US" sz="2000" dirty="0"/>
              <a:t>    +  </a:t>
            </a:r>
          </a:p>
          <a:p>
            <a:endParaRPr lang="en-US" sz="2400" b="1" dirty="0"/>
          </a:p>
          <a:p>
            <a:r>
              <a:rPr lang="en-US" b="1" dirty="0"/>
              <a:t>Selects a group of cells </a:t>
            </a:r>
            <a:r>
              <a:rPr lang="en-US" dirty="0"/>
              <a:t>=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2000" b="1" dirty="0"/>
              <a:t>                        </a:t>
            </a:r>
            <a:r>
              <a:rPr lang="en-US" sz="2000" dirty="0"/>
              <a:t>+                       +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Data</a:t>
            </a:r>
          </a:p>
        </p:txBody>
      </p:sp>
      <p:pic>
        <p:nvPicPr>
          <p:cNvPr id="13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52" y="3060546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98662" y="3778960"/>
            <a:ext cx="1143297" cy="609134"/>
            <a:chOff x="6007289" y="2708310"/>
            <a:chExt cx="478079" cy="609134"/>
          </a:xfrm>
        </p:grpSpPr>
        <p:grpSp>
          <p:nvGrpSpPr>
            <p:cNvPr id="15" name="Group 14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17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59897" y="2724894"/>
              <a:ext cx="363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Shift</a:t>
              </a:r>
            </a:p>
          </p:txBody>
        </p:sp>
      </p:grpSp>
      <p:pic>
        <p:nvPicPr>
          <p:cNvPr id="31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58" y="5259043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3825105" y="3076408"/>
            <a:ext cx="478079" cy="609134"/>
            <a:chOff x="6007289" y="2708310"/>
            <a:chExt cx="478079" cy="609134"/>
          </a:xfrm>
        </p:grpSpPr>
        <p:grpSp>
          <p:nvGrpSpPr>
            <p:cNvPr id="52" name="Group 51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54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Rounded Rectangle 54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FDBF36E-76FC-4767-AE1A-A22F58395CD4}"/>
              </a:ext>
            </a:extLst>
          </p:cNvPr>
          <p:cNvGrpSpPr/>
          <p:nvPr/>
        </p:nvGrpSpPr>
        <p:grpSpPr>
          <a:xfrm>
            <a:off x="6558466" y="3458390"/>
            <a:ext cx="1563101" cy="1296968"/>
            <a:chOff x="6547104" y="3797674"/>
            <a:chExt cx="1563101" cy="1296968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101599C-7D95-443F-95E6-1DB7CB544E05}"/>
                </a:ext>
              </a:extLst>
            </p:cNvPr>
            <p:cNvGrpSpPr/>
            <p:nvPr/>
          </p:nvGrpSpPr>
          <p:grpSpPr>
            <a:xfrm>
              <a:off x="7079980" y="3797674"/>
              <a:ext cx="478079" cy="609134"/>
              <a:chOff x="7079980" y="3797674"/>
              <a:chExt cx="478079" cy="60913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079980" y="3797674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29" name="Picture 2" descr="Image result for open keyboard shortcut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ED1D7CCC-A2EA-4212-AFAF-6656D8D361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4405" y="3981111"/>
                <a:ext cx="0" cy="18869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403C9CA-D126-4796-9985-F9C89D574BD6}"/>
                </a:ext>
              </a:extLst>
            </p:cNvPr>
            <p:cNvGrpSpPr/>
            <p:nvPr/>
          </p:nvGrpSpPr>
          <p:grpSpPr>
            <a:xfrm>
              <a:off x="7079980" y="4485508"/>
              <a:ext cx="478079" cy="609134"/>
              <a:chOff x="7079980" y="4485508"/>
              <a:chExt cx="478079" cy="609134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EC37294-D791-4882-8A32-608BFF799353}"/>
                  </a:ext>
                </a:extLst>
              </p:cNvPr>
              <p:cNvGrpSpPr/>
              <p:nvPr/>
            </p:nvGrpSpPr>
            <p:grpSpPr>
              <a:xfrm>
                <a:off x="7079980" y="4485508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407D2288-7B68-4E36-867A-9D6CE30DF608}"/>
                    </a:ext>
                  </a:extLst>
                </p:cNvPr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88" name="Picture 2" descr="Image result for open keyboard shortcut">
                    <a:extLst>
                      <a:ext uri="{FF2B5EF4-FFF2-40B4-BE49-F238E27FC236}">
                        <a16:creationId xmlns:a16="http://schemas.microsoft.com/office/drawing/2014/main" id="{47378BF6-9AFE-44EA-9F73-47B732BCEA8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9" name="Rounded Rectangle 29">
                    <a:extLst>
                      <a:ext uri="{FF2B5EF4-FFF2-40B4-BE49-F238E27FC236}">
                        <a16:creationId xmlns:a16="http://schemas.microsoft.com/office/drawing/2014/main" id="{F2E5567F-2F74-401F-828B-5C034B49F016}"/>
                      </a:ext>
                    </a:extLst>
                  </p:cNvPr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EAC256C-A06A-4B24-B06C-EDB0BACA884A}"/>
                    </a:ext>
                  </a:extLst>
                </p:cNvPr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E40C2222-8E53-4242-9BA6-CD799C0633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405" y="4665297"/>
                <a:ext cx="0" cy="1994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DDFE342-38E0-4E81-8BB4-D2BAD95A99B6}"/>
                </a:ext>
              </a:extLst>
            </p:cNvPr>
            <p:cNvGrpSpPr/>
            <p:nvPr/>
          </p:nvGrpSpPr>
          <p:grpSpPr>
            <a:xfrm>
              <a:off x="7632126" y="4125493"/>
              <a:ext cx="478079" cy="609134"/>
              <a:chOff x="7632126" y="4125493"/>
              <a:chExt cx="478079" cy="609134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5111CA3-8576-4714-9FE8-EEE4B415F05F}"/>
                  </a:ext>
                </a:extLst>
              </p:cNvPr>
              <p:cNvGrpSpPr/>
              <p:nvPr/>
            </p:nvGrpSpPr>
            <p:grpSpPr>
              <a:xfrm>
                <a:off x="7632126" y="4125493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AA448F0D-2D5B-4C4C-B082-25ECDE019680}"/>
                    </a:ext>
                  </a:extLst>
                </p:cNvPr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93" name="Picture 2" descr="Image result for open keyboard shortcut">
                    <a:extLst>
                      <a:ext uri="{FF2B5EF4-FFF2-40B4-BE49-F238E27FC236}">
                        <a16:creationId xmlns:a16="http://schemas.microsoft.com/office/drawing/2014/main" id="{37A97595-6DFB-4020-B0B9-9242A0E5BC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4" name="Rounded Rectangle 29">
                    <a:extLst>
                      <a:ext uri="{FF2B5EF4-FFF2-40B4-BE49-F238E27FC236}">
                        <a16:creationId xmlns:a16="http://schemas.microsoft.com/office/drawing/2014/main" id="{7A019698-BD8C-4ECC-8AE2-05CA3A271588}"/>
                      </a:ext>
                    </a:extLst>
                  </p:cNvPr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81CA409-6799-4209-9395-29B2BDE4D60D}"/>
                    </a:ext>
                  </a:extLst>
                </p:cNvPr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086CA794-2D47-4E56-A8F5-13B2E6F33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4148" y="4397772"/>
                <a:ext cx="192285" cy="447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E8B4412-7AC4-4D83-BCC5-AD06270CA815}"/>
                </a:ext>
              </a:extLst>
            </p:cNvPr>
            <p:cNvGrpSpPr/>
            <p:nvPr/>
          </p:nvGrpSpPr>
          <p:grpSpPr>
            <a:xfrm>
              <a:off x="6547104" y="4153217"/>
              <a:ext cx="478079" cy="609134"/>
              <a:chOff x="6547104" y="4153217"/>
              <a:chExt cx="478079" cy="609134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82D3622-3076-460A-8DF9-A3759C2FD783}"/>
                  </a:ext>
                </a:extLst>
              </p:cNvPr>
              <p:cNvGrpSpPr/>
              <p:nvPr/>
            </p:nvGrpSpPr>
            <p:grpSpPr>
              <a:xfrm>
                <a:off x="6547104" y="4153217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1E75435E-630D-4D96-97C8-BD532FD4050F}"/>
                    </a:ext>
                  </a:extLst>
                </p:cNvPr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83" name="Picture 2" descr="Image result for open keyboard shortcut">
                    <a:extLst>
                      <a:ext uri="{FF2B5EF4-FFF2-40B4-BE49-F238E27FC236}">
                        <a16:creationId xmlns:a16="http://schemas.microsoft.com/office/drawing/2014/main" id="{A20E9291-EB4A-4A28-9F4E-9C0CC1400E4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4" name="Rounded Rectangle 29">
                    <a:extLst>
                      <a:ext uri="{FF2B5EF4-FFF2-40B4-BE49-F238E27FC236}">
                        <a16:creationId xmlns:a16="http://schemas.microsoft.com/office/drawing/2014/main" id="{B984FC41-15FE-4575-8CBA-9BD10DA0ADFD}"/>
                      </a:ext>
                    </a:extLst>
                  </p:cNvPr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E2A97DC-61BA-46A0-B337-8554D5FE8E82}"/>
                    </a:ext>
                  </a:extLst>
                </p:cNvPr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A8CCB34B-0BF2-4ACF-A8AA-BAC1FB4686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7378" y="4426468"/>
                <a:ext cx="209470" cy="202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3E2D8B4-7D71-42E2-BB0F-4497E3B33A39}"/>
              </a:ext>
            </a:extLst>
          </p:cNvPr>
          <p:cNvGrpSpPr/>
          <p:nvPr/>
        </p:nvGrpSpPr>
        <p:grpSpPr>
          <a:xfrm>
            <a:off x="604014" y="5256353"/>
            <a:ext cx="1143297" cy="609134"/>
            <a:chOff x="6007289" y="2708310"/>
            <a:chExt cx="478079" cy="60913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8FF9ED9-9B98-409A-B8DD-7FB83AF27724}"/>
                </a:ext>
              </a:extLst>
            </p:cNvPr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113" name="Picture 2" descr="Image result for open keyboard shortcut">
                <a:extLst>
                  <a:ext uri="{FF2B5EF4-FFF2-40B4-BE49-F238E27FC236}">
                    <a16:creationId xmlns:a16="http://schemas.microsoft.com/office/drawing/2014/main" id="{FB4BF910-8783-431E-8A58-AEAD9AF1E1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Rounded Rectangle 17">
                <a:extLst>
                  <a:ext uri="{FF2B5EF4-FFF2-40B4-BE49-F238E27FC236}">
                    <a16:creationId xmlns:a16="http://schemas.microsoft.com/office/drawing/2014/main" id="{2A219D1B-DA41-43AA-8F9F-D6BAC4E1ABBA}"/>
                  </a:ext>
                </a:extLst>
              </p:cNvPr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46FDD92-726A-4B56-BF86-AC68FF8BDDEB}"/>
                </a:ext>
              </a:extLst>
            </p:cNvPr>
            <p:cNvSpPr txBox="1"/>
            <p:nvPr/>
          </p:nvSpPr>
          <p:spPr>
            <a:xfrm>
              <a:off x="6059897" y="2724894"/>
              <a:ext cx="363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Shift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FF71DD3-0B4B-438D-A11F-4893FAEA5312}"/>
              </a:ext>
            </a:extLst>
          </p:cNvPr>
          <p:cNvGrpSpPr/>
          <p:nvPr/>
        </p:nvGrpSpPr>
        <p:grpSpPr>
          <a:xfrm>
            <a:off x="3768158" y="4903500"/>
            <a:ext cx="1563101" cy="1296968"/>
            <a:chOff x="6547104" y="3797674"/>
            <a:chExt cx="1563101" cy="1296968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BE4A899-16EF-4B21-8B75-21F7E6F53C18}"/>
                </a:ext>
              </a:extLst>
            </p:cNvPr>
            <p:cNvGrpSpPr/>
            <p:nvPr/>
          </p:nvGrpSpPr>
          <p:grpSpPr>
            <a:xfrm>
              <a:off x="7079980" y="3797674"/>
              <a:ext cx="478079" cy="609134"/>
              <a:chOff x="7079980" y="3797674"/>
              <a:chExt cx="478079" cy="60913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4052881-9DF6-40FF-82D1-C3953F203D4C}"/>
                  </a:ext>
                </a:extLst>
              </p:cNvPr>
              <p:cNvGrpSpPr/>
              <p:nvPr/>
            </p:nvGrpSpPr>
            <p:grpSpPr>
              <a:xfrm>
                <a:off x="7079980" y="3797674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540FBF54-F536-4605-BCBD-F1BB5161B02D}"/>
                    </a:ext>
                  </a:extLst>
                </p:cNvPr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143" name="Picture 2" descr="Image result for open keyboard shortcut">
                    <a:extLst>
                      <a:ext uri="{FF2B5EF4-FFF2-40B4-BE49-F238E27FC236}">
                        <a16:creationId xmlns:a16="http://schemas.microsoft.com/office/drawing/2014/main" id="{B6CB0C52-8EBE-4CC3-AA71-D778E97A1A0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4" name="Rounded Rectangle 29">
                    <a:extLst>
                      <a:ext uri="{FF2B5EF4-FFF2-40B4-BE49-F238E27FC236}">
                        <a16:creationId xmlns:a16="http://schemas.microsoft.com/office/drawing/2014/main" id="{4A178D6C-9A3B-4D74-97ED-2F21BF30EC1D}"/>
                      </a:ext>
                    </a:extLst>
                  </p:cNvPr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6A0A9EF7-D9BE-443D-B1B5-0ED182C341F7}"/>
                    </a:ext>
                  </a:extLst>
                </p:cNvPr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AE1E6EC6-DB41-419D-95AD-7FC756AC1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4405" y="3981111"/>
                <a:ext cx="0" cy="18869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3CEECC6-D80B-4986-8294-23D0829FB3D6}"/>
                </a:ext>
              </a:extLst>
            </p:cNvPr>
            <p:cNvGrpSpPr/>
            <p:nvPr/>
          </p:nvGrpSpPr>
          <p:grpSpPr>
            <a:xfrm>
              <a:off x="7079980" y="4485508"/>
              <a:ext cx="478079" cy="609134"/>
              <a:chOff x="7079980" y="4485508"/>
              <a:chExt cx="478079" cy="609134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FB17ACBF-AD47-464D-95EE-B1364BDB64FF}"/>
                  </a:ext>
                </a:extLst>
              </p:cNvPr>
              <p:cNvGrpSpPr/>
              <p:nvPr/>
            </p:nvGrpSpPr>
            <p:grpSpPr>
              <a:xfrm>
                <a:off x="7079980" y="4485508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E28000C6-C813-489D-A3EF-4DEC74E3EB27}"/>
                    </a:ext>
                  </a:extLst>
                </p:cNvPr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137" name="Picture 2" descr="Image result for open keyboard shortcut">
                    <a:extLst>
                      <a:ext uri="{FF2B5EF4-FFF2-40B4-BE49-F238E27FC236}">
                        <a16:creationId xmlns:a16="http://schemas.microsoft.com/office/drawing/2014/main" id="{1A9B8E52-F465-4EE5-A117-0E3BE8E0E34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8" name="Rounded Rectangle 29">
                    <a:extLst>
                      <a:ext uri="{FF2B5EF4-FFF2-40B4-BE49-F238E27FC236}">
                        <a16:creationId xmlns:a16="http://schemas.microsoft.com/office/drawing/2014/main" id="{71E3CDE6-1138-4DDD-A113-5740FB44F8B4}"/>
                      </a:ext>
                    </a:extLst>
                  </p:cNvPr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547676AA-AB5B-4D02-B4EF-E58C2DF44BEE}"/>
                    </a:ext>
                  </a:extLst>
                </p:cNvPr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DE72095B-E794-402A-8820-C81F9619A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405" y="4665297"/>
                <a:ext cx="0" cy="1994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11D3652-E842-475F-BFE3-7AE42AC9F5FE}"/>
                </a:ext>
              </a:extLst>
            </p:cNvPr>
            <p:cNvGrpSpPr/>
            <p:nvPr/>
          </p:nvGrpSpPr>
          <p:grpSpPr>
            <a:xfrm>
              <a:off x="7632126" y="4125493"/>
              <a:ext cx="478079" cy="609134"/>
              <a:chOff x="7632126" y="4125493"/>
              <a:chExt cx="478079" cy="609134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45E320E-B1D1-4DAF-8DAE-24B149C2D855}"/>
                  </a:ext>
                </a:extLst>
              </p:cNvPr>
              <p:cNvGrpSpPr/>
              <p:nvPr/>
            </p:nvGrpSpPr>
            <p:grpSpPr>
              <a:xfrm>
                <a:off x="7632126" y="4125493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55BDC11-AD51-4994-8DE1-D0E181DA33F9}"/>
                    </a:ext>
                  </a:extLst>
                </p:cNvPr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131" name="Picture 2" descr="Image result for open keyboard shortcut">
                    <a:extLst>
                      <a:ext uri="{FF2B5EF4-FFF2-40B4-BE49-F238E27FC236}">
                        <a16:creationId xmlns:a16="http://schemas.microsoft.com/office/drawing/2014/main" id="{7880D2EC-DAF8-49CA-A5E6-919F0E2E1BC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2" name="Rounded Rectangle 29">
                    <a:extLst>
                      <a:ext uri="{FF2B5EF4-FFF2-40B4-BE49-F238E27FC236}">
                        <a16:creationId xmlns:a16="http://schemas.microsoft.com/office/drawing/2014/main" id="{542C49AA-5798-4B62-9F0F-A8C341464E25}"/>
                      </a:ext>
                    </a:extLst>
                  </p:cNvPr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0DF0161-83E8-4570-8A25-0412DC8E0B62}"/>
                    </a:ext>
                  </a:extLst>
                </p:cNvPr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3387AE32-061D-4AA4-8A4F-B8C27B6520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4148" y="4397772"/>
                <a:ext cx="192285" cy="447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43A14BF-923D-4E9B-80A6-EB8F7CF060E1}"/>
                </a:ext>
              </a:extLst>
            </p:cNvPr>
            <p:cNvGrpSpPr/>
            <p:nvPr/>
          </p:nvGrpSpPr>
          <p:grpSpPr>
            <a:xfrm>
              <a:off x="6547104" y="4153217"/>
              <a:ext cx="478079" cy="609134"/>
              <a:chOff x="6547104" y="4153217"/>
              <a:chExt cx="478079" cy="609134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70935A2-1EAF-4C4F-97E2-CE81F8AA9680}"/>
                  </a:ext>
                </a:extLst>
              </p:cNvPr>
              <p:cNvGrpSpPr/>
              <p:nvPr/>
            </p:nvGrpSpPr>
            <p:grpSpPr>
              <a:xfrm>
                <a:off x="6547104" y="4153217"/>
                <a:ext cx="478079" cy="609134"/>
                <a:chOff x="6007289" y="2708310"/>
                <a:chExt cx="478079" cy="609134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44C3E600-DD58-459E-A935-A4B3A26A2DB5}"/>
                    </a:ext>
                  </a:extLst>
                </p:cNvPr>
                <p:cNvGrpSpPr/>
                <p:nvPr/>
              </p:nvGrpSpPr>
              <p:grpSpPr>
                <a:xfrm>
                  <a:off x="6007289" y="2708310"/>
                  <a:ext cx="478079" cy="609134"/>
                  <a:chOff x="6007289" y="2708310"/>
                  <a:chExt cx="557284" cy="609134"/>
                </a:xfrm>
              </p:grpSpPr>
              <p:pic>
                <p:nvPicPr>
                  <p:cNvPr id="125" name="Picture 2" descr="Image result for open keyboard shortcut">
                    <a:extLst>
                      <a:ext uri="{FF2B5EF4-FFF2-40B4-BE49-F238E27FC236}">
                        <a16:creationId xmlns:a16="http://schemas.microsoft.com/office/drawing/2014/main" id="{902E3542-0092-4578-8474-B4B8403520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289" y="2708310"/>
                    <a:ext cx="557284" cy="6091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6" name="Rounded Rectangle 29">
                    <a:extLst>
                      <a:ext uri="{FF2B5EF4-FFF2-40B4-BE49-F238E27FC236}">
                        <a16:creationId xmlns:a16="http://schemas.microsoft.com/office/drawing/2014/main" id="{38F8C6D1-D0EB-4602-8593-106F8B9CC507}"/>
                      </a:ext>
                    </a:extLst>
                  </p:cNvPr>
                  <p:cNvSpPr/>
                  <p:nvPr/>
                </p:nvSpPr>
                <p:spPr>
                  <a:xfrm>
                    <a:off x="6075737" y="2817476"/>
                    <a:ext cx="409631" cy="335354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0B9A2EA9-4BCA-454E-B687-A070156CFCE9}"/>
                    </a:ext>
                  </a:extLst>
                </p:cNvPr>
                <p:cNvSpPr txBox="1"/>
                <p:nvPr/>
              </p:nvSpPr>
              <p:spPr>
                <a:xfrm>
                  <a:off x="6043014" y="2724894"/>
                  <a:ext cx="3648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</p:grp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928028E1-0688-4BAC-A7EA-442BF19F2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7378" y="4426468"/>
                <a:ext cx="209470" cy="202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670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968" y="1949115"/>
            <a:ext cx="5980054" cy="3958389"/>
          </a:xfrm>
        </p:spPr>
        <p:txBody>
          <a:bodyPr>
            <a:normAutofit/>
          </a:bodyPr>
          <a:lstStyle/>
          <a:p>
            <a:r>
              <a:rPr lang="en-US" b="1" dirty="0"/>
              <a:t>Undo</a:t>
            </a:r>
            <a:r>
              <a:rPr lang="en-US" dirty="0"/>
              <a:t> command - quickly back out the change and restore your spreadsheet to its original format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Redo</a:t>
            </a:r>
            <a:r>
              <a:rPr lang="en-US" dirty="0"/>
              <a:t> command - restores whatever was undone.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Undo and Redo Commands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7FCCC8-72E3-40BA-918E-978F06BF5F3C}"/>
              </a:ext>
            </a:extLst>
          </p:cNvPr>
          <p:cNvGrpSpPr/>
          <p:nvPr/>
        </p:nvGrpSpPr>
        <p:grpSpPr>
          <a:xfrm>
            <a:off x="6817644" y="1876060"/>
            <a:ext cx="1733117" cy="609134"/>
            <a:chOff x="3460404" y="2383747"/>
            <a:chExt cx="1733117" cy="609134"/>
          </a:xfrm>
        </p:grpSpPr>
        <p:pic>
          <p:nvPicPr>
            <p:cNvPr id="15" name="Picture 2" descr="Image result for open keyboard shortcut">
              <a:extLst>
                <a:ext uri="{FF2B5EF4-FFF2-40B4-BE49-F238E27FC236}">
                  <a16:creationId xmlns:a16="http://schemas.microsoft.com/office/drawing/2014/main" id="{4C708B98-B914-4494-8CF6-121241F00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404" y="2383747"/>
              <a:ext cx="900752" cy="60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7B43BD-644C-4F39-B8A0-45E3161F96A9}"/>
                </a:ext>
              </a:extLst>
            </p:cNvPr>
            <p:cNvGrpSpPr/>
            <p:nvPr/>
          </p:nvGrpSpPr>
          <p:grpSpPr>
            <a:xfrm>
              <a:off x="4715442" y="2383747"/>
              <a:ext cx="478079" cy="609134"/>
              <a:chOff x="6007289" y="2708310"/>
              <a:chExt cx="478079" cy="60913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C73D7C-E349-4DDA-8EE7-B0A87B6D2525}"/>
                  </a:ext>
                </a:extLst>
              </p:cNvPr>
              <p:cNvGrpSpPr/>
              <p:nvPr/>
            </p:nvGrpSpPr>
            <p:grpSpPr>
              <a:xfrm>
                <a:off x="6007289" y="2708310"/>
                <a:ext cx="478079" cy="609134"/>
                <a:chOff x="6007289" y="2708310"/>
                <a:chExt cx="557284" cy="609134"/>
              </a:xfrm>
            </p:grpSpPr>
            <p:pic>
              <p:nvPicPr>
                <p:cNvPr id="19" name="Picture 2" descr="Image result for open keyboard shortcut">
                  <a:extLst>
                    <a:ext uri="{FF2B5EF4-FFF2-40B4-BE49-F238E27FC236}">
                      <a16:creationId xmlns:a16="http://schemas.microsoft.com/office/drawing/2014/main" id="{449EF3BF-2705-481B-9335-7E2481995B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7289" y="2708310"/>
                  <a:ext cx="557284" cy="6091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Rounded Rectangle 54">
                  <a:extLst>
                    <a:ext uri="{FF2B5EF4-FFF2-40B4-BE49-F238E27FC236}">
                      <a16:creationId xmlns:a16="http://schemas.microsoft.com/office/drawing/2014/main" id="{ECF5ED55-D58E-4F9B-A30B-E9EF73E5236C}"/>
                    </a:ext>
                  </a:extLst>
                </p:cNvPr>
                <p:cNvSpPr/>
                <p:nvPr/>
              </p:nvSpPr>
              <p:spPr>
                <a:xfrm>
                  <a:off x="6075737" y="2817476"/>
                  <a:ext cx="409631" cy="33535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2E33E9-7C14-4E0F-BCFF-6E205625C5DE}"/>
                  </a:ext>
                </a:extLst>
              </p:cNvPr>
              <p:cNvSpPr txBox="1"/>
              <p:nvPr/>
            </p:nvSpPr>
            <p:spPr>
              <a:xfrm>
                <a:off x="6043014" y="2724894"/>
                <a:ext cx="364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Z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9C7429-07E9-4CA0-B119-E81087A68886}"/>
                </a:ext>
              </a:extLst>
            </p:cNvPr>
            <p:cNvSpPr txBox="1"/>
            <p:nvPr/>
          </p:nvSpPr>
          <p:spPr>
            <a:xfrm>
              <a:off x="4361156" y="2492913"/>
              <a:ext cx="354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4AFE84-281D-4729-B279-4EBCEFB5943E}"/>
              </a:ext>
            </a:extLst>
          </p:cNvPr>
          <p:cNvGrpSpPr/>
          <p:nvPr/>
        </p:nvGrpSpPr>
        <p:grpSpPr>
          <a:xfrm>
            <a:off x="6808119" y="2923098"/>
            <a:ext cx="1733117" cy="609134"/>
            <a:chOff x="6302202" y="2923551"/>
            <a:chExt cx="1733117" cy="609134"/>
          </a:xfrm>
        </p:grpSpPr>
        <p:pic>
          <p:nvPicPr>
            <p:cNvPr id="28" name="Picture 2" descr="Image result for open keyboard shortcut">
              <a:extLst>
                <a:ext uri="{FF2B5EF4-FFF2-40B4-BE49-F238E27FC236}">
                  <a16:creationId xmlns:a16="http://schemas.microsoft.com/office/drawing/2014/main" id="{0B2562A2-8B61-467F-B8A7-921780059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202" y="2923551"/>
              <a:ext cx="900752" cy="60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3DDFB4-7D36-45AA-8E51-C9CE463E45CA}"/>
                </a:ext>
              </a:extLst>
            </p:cNvPr>
            <p:cNvGrpSpPr/>
            <p:nvPr/>
          </p:nvGrpSpPr>
          <p:grpSpPr>
            <a:xfrm>
              <a:off x="7557240" y="2923551"/>
              <a:ext cx="478079" cy="609134"/>
              <a:chOff x="6007289" y="2708310"/>
              <a:chExt cx="478079" cy="60913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AC0B240-7E9D-41E4-8443-E0C0D2DCDFFF}"/>
                  </a:ext>
                </a:extLst>
              </p:cNvPr>
              <p:cNvGrpSpPr/>
              <p:nvPr/>
            </p:nvGrpSpPr>
            <p:grpSpPr>
              <a:xfrm>
                <a:off x="6007289" y="2708310"/>
                <a:ext cx="478079" cy="609134"/>
                <a:chOff x="6007289" y="2708310"/>
                <a:chExt cx="557284" cy="609134"/>
              </a:xfrm>
            </p:grpSpPr>
            <p:pic>
              <p:nvPicPr>
                <p:cNvPr id="32" name="Picture 2" descr="Image result for open keyboard shortcut">
                  <a:extLst>
                    <a:ext uri="{FF2B5EF4-FFF2-40B4-BE49-F238E27FC236}">
                      <a16:creationId xmlns:a16="http://schemas.microsoft.com/office/drawing/2014/main" id="{9E88B12C-8A71-4908-84D6-6210114720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7289" y="2708310"/>
                  <a:ext cx="557284" cy="6091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ounded Rectangle 54">
                  <a:extLst>
                    <a:ext uri="{FF2B5EF4-FFF2-40B4-BE49-F238E27FC236}">
                      <a16:creationId xmlns:a16="http://schemas.microsoft.com/office/drawing/2014/main" id="{39082EC7-B35B-4160-8FCE-041FC1D15F66}"/>
                    </a:ext>
                  </a:extLst>
                </p:cNvPr>
                <p:cNvSpPr/>
                <p:nvPr/>
              </p:nvSpPr>
              <p:spPr>
                <a:xfrm>
                  <a:off x="6075737" y="2817476"/>
                  <a:ext cx="409631" cy="33535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1ECEA9-8EB8-4391-B1DE-59FFDAF4E8E4}"/>
                  </a:ext>
                </a:extLst>
              </p:cNvPr>
              <p:cNvSpPr txBox="1"/>
              <p:nvPr/>
            </p:nvSpPr>
            <p:spPr>
              <a:xfrm>
                <a:off x="6043014" y="2724894"/>
                <a:ext cx="364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6AC284-DD7A-4F80-AAEB-2525FDF37C5F}"/>
                </a:ext>
              </a:extLst>
            </p:cNvPr>
            <p:cNvSpPr txBox="1"/>
            <p:nvPr/>
          </p:nvSpPr>
          <p:spPr>
            <a:xfrm>
              <a:off x="7202954" y="3032717"/>
              <a:ext cx="354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D968B0-8BF4-48DB-8237-1A0D34FA667F}"/>
              </a:ext>
            </a:extLst>
          </p:cNvPr>
          <p:cNvGrpSpPr/>
          <p:nvPr/>
        </p:nvGrpSpPr>
        <p:grpSpPr>
          <a:xfrm>
            <a:off x="1863851" y="3928309"/>
            <a:ext cx="4821456" cy="1750039"/>
            <a:chOff x="7065005" y="1731347"/>
            <a:chExt cx="3848532" cy="132944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A96959-5E6E-46F6-B8AC-CF5C46876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1" r="66004" b="79111"/>
            <a:stretch/>
          </p:blipFill>
          <p:spPr>
            <a:xfrm>
              <a:off x="7065005" y="1731347"/>
              <a:ext cx="3848532" cy="132944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F7F0BC-874A-4746-93B6-5C7476DE9DDB}"/>
                </a:ext>
              </a:extLst>
            </p:cNvPr>
            <p:cNvSpPr/>
            <p:nvPr/>
          </p:nvSpPr>
          <p:spPr>
            <a:xfrm>
              <a:off x="7407472" y="1731347"/>
              <a:ext cx="555552" cy="2658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64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1518</Words>
  <Application>Microsoft Office PowerPoint</Application>
  <PresentationFormat>On-screen Show (4:3)</PresentationFormat>
  <Paragraphs>210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ICT Spreadsheets Lesson 1:  Introduction to Spreadsheets</vt:lpstr>
      <vt:lpstr>Objectives – Lesson 1</vt:lpstr>
      <vt:lpstr>Spreadsheet Basics</vt:lpstr>
      <vt:lpstr>Google Sheets</vt:lpstr>
      <vt:lpstr>Excel Spreadsheet</vt:lpstr>
      <vt:lpstr>Let’s Watch the Video</vt:lpstr>
      <vt:lpstr>Entering Data into a Spreadsheet</vt:lpstr>
      <vt:lpstr>Selecting Data</vt:lpstr>
      <vt:lpstr>Undo and Redo Commands</vt:lpstr>
      <vt:lpstr>Cut, Copy and Paste Commands</vt:lpstr>
      <vt:lpstr>Copy using Autofill</vt:lpstr>
      <vt:lpstr>Let’s Watch the Video</vt:lpstr>
      <vt:lpstr>Formatting Numbers, Text, &amp; Dates</vt:lpstr>
      <vt:lpstr>Sorting and Filtering Spreadsheet Data</vt:lpstr>
      <vt:lpstr>Let’s Watch the Video</vt:lpstr>
      <vt:lpstr>Formatting Cells, Columns, and Rows</vt:lpstr>
      <vt:lpstr>Inserting and Deleting Rows and Columns</vt:lpstr>
      <vt:lpstr>Let’s Watch the Video</vt:lpstr>
      <vt:lpstr>Merging, Borders and Fills</vt:lpstr>
      <vt:lpstr>Let’s Watch the Video</vt:lpstr>
      <vt:lpstr>Printing Spreadsheets</vt:lpstr>
      <vt:lpstr>Let’s Watch the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stephanie sanchez</cp:lastModifiedBy>
  <cp:revision>185</cp:revision>
  <dcterms:created xsi:type="dcterms:W3CDTF">2015-10-05T10:58:57Z</dcterms:created>
  <dcterms:modified xsi:type="dcterms:W3CDTF">2017-07-21T07:51:31Z</dcterms:modified>
</cp:coreProperties>
</file>